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slides/slide4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diagrams/drawing2.xml" ContentType="application/vnd.ms-office.drawingml.diagramDrawing+xml"/>
  <Override PartName="/ppt/theme/theme1.xml" ContentType="application/vnd.openxmlformats-officedocument.theme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colors2.xml" ContentType="application/vnd.openxmlformats-officedocument.drawingml.diagramColors+xml"/>
  <Override PartName="/ppt/diagrams/quickStyle2.xml" ContentType="application/vnd.openxmlformats-officedocument.drawingml.diagramStyle+xml"/>
  <Override PartName="/ppt/diagrams/layout2.xml" ContentType="application/vnd.openxmlformats-officedocument.drawingml.diagram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1C3B533-E326-475F-8BBB-4DE3A4F87A5F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4C3DB867-62D5-468A-8B19-F742CD37ADE3}">
      <dgm:prSet phldrT="[Текст]"/>
      <dgm:spPr/>
      <dgm:t>
        <a:bodyPr/>
        <a:lstStyle/>
        <a:p>
          <a:r>
            <a:rPr lang="ru-RU" b="1" i="1" dirty="0" smtClean="0"/>
            <a:t>Материально-правовая классификация</a:t>
          </a:r>
          <a:endParaRPr lang="ru-RU" b="1" i="1" dirty="0"/>
        </a:p>
      </dgm:t>
    </dgm:pt>
    <dgm:pt modelId="{6EA87950-9810-456C-A5DA-410E59AEFB30}" type="parTrans" cxnId="{1E7B3FD2-A084-45AB-880F-BF158C21A52C}">
      <dgm:prSet/>
      <dgm:spPr/>
      <dgm:t>
        <a:bodyPr/>
        <a:lstStyle/>
        <a:p>
          <a:endParaRPr lang="ru-RU"/>
        </a:p>
      </dgm:t>
    </dgm:pt>
    <dgm:pt modelId="{34394DD9-B915-4594-9880-EA58B43E2C16}" type="sibTrans" cxnId="{1E7B3FD2-A084-45AB-880F-BF158C21A52C}">
      <dgm:prSet/>
      <dgm:spPr/>
      <dgm:t>
        <a:bodyPr/>
        <a:lstStyle/>
        <a:p>
          <a:endParaRPr lang="ru-RU"/>
        </a:p>
      </dgm:t>
    </dgm:pt>
    <dgm:pt modelId="{5343E263-39C6-4D20-A919-C083F4B2D3E7}">
      <dgm:prSet phldrT="[Текст]"/>
      <dgm:spPr/>
      <dgm:t>
        <a:bodyPr/>
        <a:lstStyle/>
        <a:p>
          <a:r>
            <a:rPr lang="ru-RU" b="1" i="1" dirty="0" smtClean="0"/>
            <a:t>Процессуально-правовая классификация</a:t>
          </a:r>
          <a:endParaRPr lang="ru-RU" b="1" i="1" dirty="0"/>
        </a:p>
      </dgm:t>
    </dgm:pt>
    <dgm:pt modelId="{8F507908-4DE0-4FE9-A54E-B5CFA9570EC2}" type="parTrans" cxnId="{F622506C-C373-4337-88F6-C6D1F93A1F7A}">
      <dgm:prSet/>
      <dgm:spPr/>
      <dgm:t>
        <a:bodyPr/>
        <a:lstStyle/>
        <a:p>
          <a:endParaRPr lang="ru-RU"/>
        </a:p>
      </dgm:t>
    </dgm:pt>
    <dgm:pt modelId="{505ECACD-FFB1-4BA7-80D0-9552D0DCC31F}" type="sibTrans" cxnId="{F622506C-C373-4337-88F6-C6D1F93A1F7A}">
      <dgm:prSet/>
      <dgm:spPr/>
      <dgm:t>
        <a:bodyPr/>
        <a:lstStyle/>
        <a:p>
          <a:endParaRPr lang="ru-RU"/>
        </a:p>
      </dgm:t>
    </dgm:pt>
    <dgm:pt modelId="{70F00B6F-4315-415C-98AE-2BE3B752ECD3}">
      <dgm:prSet phldrT="[Текст]"/>
      <dgm:spPr/>
      <dgm:t>
        <a:bodyPr/>
        <a:lstStyle/>
        <a:p>
          <a:r>
            <a:rPr lang="ru-RU" b="1" dirty="0" smtClean="0"/>
            <a:t>критерии классификации исков</a:t>
          </a:r>
        </a:p>
      </dgm:t>
    </dgm:pt>
    <dgm:pt modelId="{38B8ABDC-FE0A-4FB2-8AC8-B8AA79D88634}" type="parTrans" cxnId="{21F59F0B-7170-455F-8DC1-1E7078844A71}">
      <dgm:prSet/>
      <dgm:spPr/>
      <dgm:t>
        <a:bodyPr/>
        <a:lstStyle/>
        <a:p>
          <a:endParaRPr lang="ru-RU"/>
        </a:p>
      </dgm:t>
    </dgm:pt>
    <dgm:pt modelId="{F221113A-DC50-42A6-91A0-B0C43A6B5FF4}" type="sibTrans" cxnId="{21F59F0B-7170-455F-8DC1-1E7078844A71}">
      <dgm:prSet/>
      <dgm:spPr/>
      <dgm:t>
        <a:bodyPr/>
        <a:lstStyle/>
        <a:p>
          <a:endParaRPr lang="ru-RU"/>
        </a:p>
      </dgm:t>
    </dgm:pt>
    <dgm:pt modelId="{14320A7C-00DD-450C-B8D2-A86FFDB92C1D}" type="pres">
      <dgm:prSet presAssocID="{F1C3B533-E326-475F-8BBB-4DE3A4F87A5F}" presName="Name0" presStyleCnt="0">
        <dgm:presLayoutVars>
          <dgm:dir/>
          <dgm:resizeHandles val="exact"/>
        </dgm:presLayoutVars>
      </dgm:prSet>
      <dgm:spPr/>
    </dgm:pt>
    <dgm:pt modelId="{320C04B5-B2DF-4265-99E8-184B9698BEA2}" type="pres">
      <dgm:prSet presAssocID="{F1C3B533-E326-475F-8BBB-4DE3A4F87A5F}" presName="vNodes" presStyleCnt="0"/>
      <dgm:spPr/>
    </dgm:pt>
    <dgm:pt modelId="{B65BD829-D7CB-46E2-A9E4-82B9074E35C5}" type="pres">
      <dgm:prSet presAssocID="{4C3DB867-62D5-468A-8B19-F742CD37ADE3}" presName="node" presStyleLbl="node1" presStyleIdx="0" presStyleCnt="3">
        <dgm:presLayoutVars>
          <dgm:bulletEnabled val="1"/>
        </dgm:presLayoutVars>
      </dgm:prSet>
      <dgm:spPr/>
    </dgm:pt>
    <dgm:pt modelId="{F858096B-53D0-4965-B85C-5793326A9F0C}" type="pres">
      <dgm:prSet presAssocID="{34394DD9-B915-4594-9880-EA58B43E2C16}" presName="spacerT" presStyleCnt="0"/>
      <dgm:spPr/>
    </dgm:pt>
    <dgm:pt modelId="{831D20AA-5E77-443A-829E-D4A2D29061B1}" type="pres">
      <dgm:prSet presAssocID="{34394DD9-B915-4594-9880-EA58B43E2C16}" presName="sibTrans" presStyleLbl="sibTrans2D1" presStyleIdx="0" presStyleCnt="2"/>
      <dgm:spPr/>
    </dgm:pt>
    <dgm:pt modelId="{9E74D0A7-4FE2-4A21-B263-28FD06340B5E}" type="pres">
      <dgm:prSet presAssocID="{34394DD9-B915-4594-9880-EA58B43E2C16}" presName="spacerB" presStyleCnt="0"/>
      <dgm:spPr/>
    </dgm:pt>
    <dgm:pt modelId="{1B748890-6A16-4BEE-8D37-158703C58802}" type="pres">
      <dgm:prSet presAssocID="{5343E263-39C6-4D20-A919-C083F4B2D3E7}" presName="node" presStyleLbl="node1" presStyleIdx="1" presStyleCnt="3">
        <dgm:presLayoutVars>
          <dgm:bulletEnabled val="1"/>
        </dgm:presLayoutVars>
      </dgm:prSet>
      <dgm:spPr/>
    </dgm:pt>
    <dgm:pt modelId="{3106A77B-765F-42B3-A498-ACAE0F68BB80}" type="pres">
      <dgm:prSet presAssocID="{F1C3B533-E326-475F-8BBB-4DE3A4F87A5F}" presName="sibTransLast" presStyleLbl="sibTrans2D1" presStyleIdx="1" presStyleCnt="2"/>
      <dgm:spPr/>
    </dgm:pt>
    <dgm:pt modelId="{A37E3CCC-E253-415D-8D06-6B04C91F2110}" type="pres">
      <dgm:prSet presAssocID="{F1C3B533-E326-475F-8BBB-4DE3A4F87A5F}" presName="connectorText" presStyleLbl="sibTrans2D1" presStyleIdx="1" presStyleCnt="2"/>
      <dgm:spPr/>
    </dgm:pt>
    <dgm:pt modelId="{215EF3B1-066F-48F6-B983-42758966D7E7}" type="pres">
      <dgm:prSet presAssocID="{F1C3B533-E326-475F-8BBB-4DE3A4F87A5F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3C6BFB8A-FAE0-4B04-AC79-821C7B931203}" type="presOf" srcId="{F1C3B533-E326-475F-8BBB-4DE3A4F87A5F}" destId="{14320A7C-00DD-450C-B8D2-A86FFDB92C1D}" srcOrd="0" destOrd="0" presId="urn:microsoft.com/office/officeart/2005/8/layout/equation2"/>
    <dgm:cxn modelId="{29942F88-794C-4E77-82FE-BF5F4622C171}" type="presOf" srcId="{5343E263-39C6-4D20-A919-C083F4B2D3E7}" destId="{1B748890-6A16-4BEE-8D37-158703C58802}" srcOrd="0" destOrd="0" presId="urn:microsoft.com/office/officeart/2005/8/layout/equation2"/>
    <dgm:cxn modelId="{F622506C-C373-4337-88F6-C6D1F93A1F7A}" srcId="{F1C3B533-E326-475F-8BBB-4DE3A4F87A5F}" destId="{5343E263-39C6-4D20-A919-C083F4B2D3E7}" srcOrd="1" destOrd="0" parTransId="{8F507908-4DE0-4FE9-A54E-B5CFA9570EC2}" sibTransId="{505ECACD-FFB1-4BA7-80D0-9552D0DCC31F}"/>
    <dgm:cxn modelId="{64C4BF33-65CD-4952-A2B0-F8E6485EC853}" type="presOf" srcId="{505ECACD-FFB1-4BA7-80D0-9552D0DCC31F}" destId="{A37E3CCC-E253-415D-8D06-6B04C91F2110}" srcOrd="1" destOrd="0" presId="urn:microsoft.com/office/officeart/2005/8/layout/equation2"/>
    <dgm:cxn modelId="{92038114-B6EA-46FE-B137-5F80063B6226}" type="presOf" srcId="{34394DD9-B915-4594-9880-EA58B43E2C16}" destId="{831D20AA-5E77-443A-829E-D4A2D29061B1}" srcOrd="0" destOrd="0" presId="urn:microsoft.com/office/officeart/2005/8/layout/equation2"/>
    <dgm:cxn modelId="{A7C1BC92-2702-4417-8817-C2A64E747761}" type="presOf" srcId="{505ECACD-FFB1-4BA7-80D0-9552D0DCC31F}" destId="{3106A77B-765F-42B3-A498-ACAE0F68BB80}" srcOrd="0" destOrd="0" presId="urn:microsoft.com/office/officeart/2005/8/layout/equation2"/>
    <dgm:cxn modelId="{826BFC60-F790-4E0F-9F4E-70FD4925BBC2}" type="presOf" srcId="{4C3DB867-62D5-468A-8B19-F742CD37ADE3}" destId="{B65BD829-D7CB-46E2-A9E4-82B9074E35C5}" srcOrd="0" destOrd="0" presId="urn:microsoft.com/office/officeart/2005/8/layout/equation2"/>
    <dgm:cxn modelId="{1E7B3FD2-A084-45AB-880F-BF158C21A52C}" srcId="{F1C3B533-E326-475F-8BBB-4DE3A4F87A5F}" destId="{4C3DB867-62D5-468A-8B19-F742CD37ADE3}" srcOrd="0" destOrd="0" parTransId="{6EA87950-9810-456C-A5DA-410E59AEFB30}" sibTransId="{34394DD9-B915-4594-9880-EA58B43E2C16}"/>
    <dgm:cxn modelId="{6F459027-0EA9-48F5-8448-CCFA0A54E6F6}" type="presOf" srcId="{70F00B6F-4315-415C-98AE-2BE3B752ECD3}" destId="{215EF3B1-066F-48F6-B983-42758966D7E7}" srcOrd="0" destOrd="0" presId="urn:microsoft.com/office/officeart/2005/8/layout/equation2"/>
    <dgm:cxn modelId="{21F59F0B-7170-455F-8DC1-1E7078844A71}" srcId="{F1C3B533-E326-475F-8BBB-4DE3A4F87A5F}" destId="{70F00B6F-4315-415C-98AE-2BE3B752ECD3}" srcOrd="2" destOrd="0" parTransId="{38B8ABDC-FE0A-4FB2-8AC8-B8AA79D88634}" sibTransId="{F221113A-DC50-42A6-91A0-B0C43A6B5FF4}"/>
    <dgm:cxn modelId="{3341C4C6-60CA-4944-B669-B451374F6409}" type="presParOf" srcId="{14320A7C-00DD-450C-B8D2-A86FFDB92C1D}" destId="{320C04B5-B2DF-4265-99E8-184B9698BEA2}" srcOrd="0" destOrd="0" presId="urn:microsoft.com/office/officeart/2005/8/layout/equation2"/>
    <dgm:cxn modelId="{8077035E-AED5-4855-8EDF-4CF1C72FEC86}" type="presParOf" srcId="{320C04B5-B2DF-4265-99E8-184B9698BEA2}" destId="{B65BD829-D7CB-46E2-A9E4-82B9074E35C5}" srcOrd="0" destOrd="0" presId="urn:microsoft.com/office/officeart/2005/8/layout/equation2"/>
    <dgm:cxn modelId="{FB57D7C4-C6E0-4153-AA11-A0A2430EDD28}" type="presParOf" srcId="{320C04B5-B2DF-4265-99E8-184B9698BEA2}" destId="{F858096B-53D0-4965-B85C-5793326A9F0C}" srcOrd="1" destOrd="0" presId="urn:microsoft.com/office/officeart/2005/8/layout/equation2"/>
    <dgm:cxn modelId="{CD32C353-9949-4CFC-B481-67A570A23F30}" type="presParOf" srcId="{320C04B5-B2DF-4265-99E8-184B9698BEA2}" destId="{831D20AA-5E77-443A-829E-D4A2D29061B1}" srcOrd="2" destOrd="0" presId="urn:microsoft.com/office/officeart/2005/8/layout/equation2"/>
    <dgm:cxn modelId="{7F25658E-41DE-422F-B6F7-47C05539154B}" type="presParOf" srcId="{320C04B5-B2DF-4265-99E8-184B9698BEA2}" destId="{9E74D0A7-4FE2-4A21-B263-28FD06340B5E}" srcOrd="3" destOrd="0" presId="urn:microsoft.com/office/officeart/2005/8/layout/equation2"/>
    <dgm:cxn modelId="{E0EA74BC-A907-4FD0-8A48-84FA7816E730}" type="presParOf" srcId="{320C04B5-B2DF-4265-99E8-184B9698BEA2}" destId="{1B748890-6A16-4BEE-8D37-158703C58802}" srcOrd="4" destOrd="0" presId="urn:microsoft.com/office/officeart/2005/8/layout/equation2"/>
    <dgm:cxn modelId="{FD0BA0DE-A9D7-44DA-AB55-2FCC1328AE0D}" type="presParOf" srcId="{14320A7C-00DD-450C-B8D2-A86FFDB92C1D}" destId="{3106A77B-765F-42B3-A498-ACAE0F68BB80}" srcOrd="1" destOrd="0" presId="urn:microsoft.com/office/officeart/2005/8/layout/equation2"/>
    <dgm:cxn modelId="{FCC67EFD-379A-4A55-A828-5EEECD59F1F8}" type="presParOf" srcId="{3106A77B-765F-42B3-A498-ACAE0F68BB80}" destId="{A37E3CCC-E253-415D-8D06-6B04C91F2110}" srcOrd="0" destOrd="0" presId="urn:microsoft.com/office/officeart/2005/8/layout/equation2"/>
    <dgm:cxn modelId="{AB88D260-B145-4FA9-8560-5E3BA0250C8C}" type="presParOf" srcId="{14320A7C-00DD-450C-B8D2-A86FFDB92C1D}" destId="{215EF3B1-066F-48F6-B983-42758966D7E7}" srcOrd="2" destOrd="0" presId="urn:microsoft.com/office/officeart/2005/8/layout/equation2"/>
  </dgm:cxnLst>
  <dgm:bg>
    <a:noFill/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525E5C-7354-419A-9061-5B654ED532D9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65A94F-538A-49D5-9BA2-D686DB7B2B0A}">
      <dgm:prSet phldrT="[Текст]"/>
      <dgm:spPr/>
      <dgm:t>
        <a:bodyPr/>
        <a:lstStyle/>
        <a:p>
          <a:r>
            <a:rPr lang="ru-RU" dirty="0" smtClean="0"/>
            <a:t>Иски о признании</a:t>
          </a:r>
          <a:endParaRPr lang="ru-RU" dirty="0"/>
        </a:p>
      </dgm:t>
    </dgm:pt>
    <dgm:pt modelId="{69F48793-9F8B-417D-B326-2A6F81BBE835}" type="parTrans" cxnId="{B2D69DF0-E54B-4E3E-BBFA-D495BB0F1BD7}">
      <dgm:prSet/>
      <dgm:spPr/>
      <dgm:t>
        <a:bodyPr/>
        <a:lstStyle/>
        <a:p>
          <a:endParaRPr lang="ru-RU"/>
        </a:p>
      </dgm:t>
    </dgm:pt>
    <dgm:pt modelId="{28118A55-29D5-4ECF-B9AF-5F907EB25138}" type="sibTrans" cxnId="{B2D69DF0-E54B-4E3E-BBFA-D495BB0F1BD7}">
      <dgm:prSet/>
      <dgm:spPr/>
      <dgm:t>
        <a:bodyPr/>
        <a:lstStyle/>
        <a:p>
          <a:endParaRPr lang="ru-RU"/>
        </a:p>
      </dgm:t>
    </dgm:pt>
    <dgm:pt modelId="{51C018E3-C01A-4234-8F92-5D11BD8843E9}">
      <dgm:prSet phldrT="[Текст]"/>
      <dgm:spPr/>
      <dgm:t>
        <a:bodyPr/>
        <a:lstStyle/>
        <a:p>
          <a:r>
            <a:rPr lang="ru-RU" i="1" dirty="0" smtClean="0"/>
            <a:t>сущность состоит в том, чтобы устранить спорность и неопределенность права. </a:t>
          </a:r>
          <a:endParaRPr lang="ru-RU" i="1" dirty="0"/>
        </a:p>
      </dgm:t>
    </dgm:pt>
    <dgm:pt modelId="{827C7214-FB70-4276-A589-E11312E3E4F4}" type="parTrans" cxnId="{FB07DB9B-10DF-4FDC-9DC8-E7D8C8EFF1C2}">
      <dgm:prSet/>
      <dgm:spPr/>
      <dgm:t>
        <a:bodyPr/>
        <a:lstStyle/>
        <a:p>
          <a:endParaRPr lang="ru-RU"/>
        </a:p>
      </dgm:t>
    </dgm:pt>
    <dgm:pt modelId="{91C6D408-A558-4D56-BA74-62911DB4224C}" type="sibTrans" cxnId="{FB07DB9B-10DF-4FDC-9DC8-E7D8C8EFF1C2}">
      <dgm:prSet/>
      <dgm:spPr/>
      <dgm:t>
        <a:bodyPr/>
        <a:lstStyle/>
        <a:p>
          <a:endParaRPr lang="ru-RU"/>
        </a:p>
      </dgm:t>
    </dgm:pt>
    <dgm:pt modelId="{573A0308-A6F9-4A28-895D-DF7A5EEE5250}">
      <dgm:prSet phldrT="[Текст]"/>
      <dgm:spPr/>
      <dgm:t>
        <a:bodyPr/>
        <a:lstStyle/>
        <a:p>
          <a:r>
            <a:rPr lang="ru-RU" dirty="0" smtClean="0"/>
            <a:t>Иски о присуждении</a:t>
          </a:r>
          <a:endParaRPr lang="ru-RU" dirty="0"/>
        </a:p>
      </dgm:t>
    </dgm:pt>
    <dgm:pt modelId="{45C7BEB6-5D96-4244-A299-99A08F4CB6C2}" type="parTrans" cxnId="{4C90E40C-6864-407A-943F-212019C562D3}">
      <dgm:prSet/>
      <dgm:spPr/>
      <dgm:t>
        <a:bodyPr/>
        <a:lstStyle/>
        <a:p>
          <a:endParaRPr lang="ru-RU"/>
        </a:p>
      </dgm:t>
    </dgm:pt>
    <dgm:pt modelId="{61232527-3CD8-44F4-9FB3-20AB115081EE}" type="sibTrans" cxnId="{4C90E40C-6864-407A-943F-212019C562D3}">
      <dgm:prSet/>
      <dgm:spPr/>
      <dgm:t>
        <a:bodyPr/>
        <a:lstStyle/>
        <a:p>
          <a:endParaRPr lang="ru-RU"/>
        </a:p>
      </dgm:t>
    </dgm:pt>
    <dgm:pt modelId="{CF22D099-F25D-4917-BDB2-300723046FA8}">
      <dgm:prSet phldrT="[Текст]"/>
      <dgm:spPr/>
      <dgm:t>
        <a:bodyPr/>
        <a:lstStyle/>
        <a:p>
          <a:r>
            <a:rPr lang="ru-RU" i="1" dirty="0" smtClean="0"/>
            <a:t>особенность состоит в том, что в них происходит соединение двух требований: о признании спорного права с последующим требованием о присуждении ответчика к выполнению обязанности.</a:t>
          </a:r>
          <a:endParaRPr lang="ru-RU" i="1" dirty="0"/>
        </a:p>
      </dgm:t>
    </dgm:pt>
    <dgm:pt modelId="{51BEDE63-63D0-47BA-92EB-30092072D9FB}" type="parTrans" cxnId="{1748E1A4-265D-4D78-84DA-B57E378A0EE2}">
      <dgm:prSet/>
      <dgm:spPr/>
      <dgm:t>
        <a:bodyPr/>
        <a:lstStyle/>
        <a:p>
          <a:endParaRPr lang="ru-RU"/>
        </a:p>
      </dgm:t>
    </dgm:pt>
    <dgm:pt modelId="{F7CCAE01-B674-4F09-A04C-F5DE8AA8D83D}" type="sibTrans" cxnId="{1748E1A4-265D-4D78-84DA-B57E378A0EE2}">
      <dgm:prSet/>
      <dgm:spPr/>
      <dgm:t>
        <a:bodyPr/>
        <a:lstStyle/>
        <a:p>
          <a:endParaRPr lang="ru-RU"/>
        </a:p>
      </dgm:t>
    </dgm:pt>
    <dgm:pt modelId="{8818A0C8-E084-418E-8423-DC54E662EB2B}">
      <dgm:prSet phldrT="[Текст]"/>
      <dgm:spPr/>
      <dgm:t>
        <a:bodyPr/>
        <a:lstStyle/>
        <a:p>
          <a:r>
            <a:rPr lang="ru-RU" dirty="0" smtClean="0"/>
            <a:t>Преобразовательные иски</a:t>
          </a:r>
          <a:endParaRPr lang="ru-RU" dirty="0"/>
        </a:p>
      </dgm:t>
    </dgm:pt>
    <dgm:pt modelId="{D7CCA13C-123A-45B1-883D-5CD27DDBF1EE}" type="parTrans" cxnId="{6D056C9A-6945-457B-9453-F2A1DEBD2A71}">
      <dgm:prSet/>
      <dgm:spPr/>
      <dgm:t>
        <a:bodyPr/>
        <a:lstStyle/>
        <a:p>
          <a:endParaRPr lang="ru-RU"/>
        </a:p>
      </dgm:t>
    </dgm:pt>
    <dgm:pt modelId="{1ACED7F7-1590-4EEA-AF3D-9C5C87DF9CCD}" type="sibTrans" cxnId="{6D056C9A-6945-457B-9453-F2A1DEBD2A71}">
      <dgm:prSet/>
      <dgm:spPr/>
      <dgm:t>
        <a:bodyPr/>
        <a:lstStyle/>
        <a:p>
          <a:endParaRPr lang="ru-RU"/>
        </a:p>
      </dgm:t>
    </dgm:pt>
    <dgm:pt modelId="{DA1055F6-D3FA-4BE9-928A-D3D9B1202E25}">
      <dgm:prSet phldrT="[Текст]"/>
      <dgm:spPr/>
      <dgm:t>
        <a:bodyPr/>
        <a:lstStyle/>
        <a:p>
          <a:r>
            <a:rPr lang="ru-RU" i="1" dirty="0" smtClean="0"/>
            <a:t>направлены на создание, изменение и прекращение юридических отношений.</a:t>
          </a:r>
          <a:endParaRPr lang="ru-RU" i="1" dirty="0"/>
        </a:p>
      </dgm:t>
    </dgm:pt>
    <dgm:pt modelId="{32ED8734-277B-46F9-888D-F58CA3E25457}" type="parTrans" cxnId="{B96327C1-9A61-4123-87F7-2928534F9C91}">
      <dgm:prSet/>
      <dgm:spPr/>
      <dgm:t>
        <a:bodyPr/>
        <a:lstStyle/>
        <a:p>
          <a:endParaRPr lang="ru-RU"/>
        </a:p>
      </dgm:t>
    </dgm:pt>
    <dgm:pt modelId="{D5116E14-527D-4A63-9D3F-425973FDC8E1}" type="sibTrans" cxnId="{B96327C1-9A61-4123-87F7-2928534F9C91}">
      <dgm:prSet/>
      <dgm:spPr/>
      <dgm:t>
        <a:bodyPr/>
        <a:lstStyle/>
        <a:p>
          <a:endParaRPr lang="ru-RU"/>
        </a:p>
      </dgm:t>
    </dgm:pt>
    <dgm:pt modelId="{5FA0EA9A-AF35-4D27-A64F-AC03DF63B4A2}" type="pres">
      <dgm:prSet presAssocID="{98525E5C-7354-419A-9061-5B654ED532D9}" presName="Name0" presStyleCnt="0">
        <dgm:presLayoutVars>
          <dgm:dir/>
          <dgm:animLvl val="lvl"/>
          <dgm:resizeHandles val="exact"/>
        </dgm:presLayoutVars>
      </dgm:prSet>
      <dgm:spPr/>
    </dgm:pt>
    <dgm:pt modelId="{6B0BC2F1-CB28-4748-8666-3EDCAF2CA2C7}" type="pres">
      <dgm:prSet presAssocID="{7265A94F-538A-49D5-9BA2-D686DB7B2B0A}" presName="linNode" presStyleCnt="0"/>
      <dgm:spPr/>
    </dgm:pt>
    <dgm:pt modelId="{FE1AAEEF-3397-41DF-B641-84E9E01AA013}" type="pres">
      <dgm:prSet presAssocID="{7265A94F-538A-49D5-9BA2-D686DB7B2B0A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C8DB3707-DA2C-45CB-AE14-601005FBF735}" type="pres">
      <dgm:prSet presAssocID="{7265A94F-538A-49D5-9BA2-D686DB7B2B0A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8E9B2C-3B88-4179-B44C-9C66B35A9DEA}" type="pres">
      <dgm:prSet presAssocID="{28118A55-29D5-4ECF-B9AF-5F907EB25138}" presName="sp" presStyleCnt="0"/>
      <dgm:spPr/>
    </dgm:pt>
    <dgm:pt modelId="{7AB11408-FCE1-4559-B244-DF2B1648A051}" type="pres">
      <dgm:prSet presAssocID="{573A0308-A6F9-4A28-895D-DF7A5EEE5250}" presName="linNode" presStyleCnt="0"/>
      <dgm:spPr/>
    </dgm:pt>
    <dgm:pt modelId="{7E0AB0DA-DF19-45E1-B38F-1FC0A72E026A}" type="pres">
      <dgm:prSet presAssocID="{573A0308-A6F9-4A28-895D-DF7A5EEE5250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F8CD6DC-63EA-4442-BF2B-46CF9580E9ED}" type="pres">
      <dgm:prSet presAssocID="{573A0308-A6F9-4A28-895D-DF7A5EEE5250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F090E-1564-4E98-8B5C-A7780D070DB9}" type="pres">
      <dgm:prSet presAssocID="{61232527-3CD8-44F4-9FB3-20AB115081EE}" presName="sp" presStyleCnt="0"/>
      <dgm:spPr/>
    </dgm:pt>
    <dgm:pt modelId="{CA8A62A9-CD25-47DB-B8E3-56FC30C3E158}" type="pres">
      <dgm:prSet presAssocID="{8818A0C8-E084-418E-8423-DC54E662EB2B}" presName="linNode" presStyleCnt="0"/>
      <dgm:spPr/>
    </dgm:pt>
    <dgm:pt modelId="{F4F7AC1C-670A-44E0-95F0-05FB5AE008B8}" type="pres">
      <dgm:prSet presAssocID="{8818A0C8-E084-418E-8423-DC54E662EB2B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E64FCB-1FE4-4935-B080-02E9699B9297}" type="pres">
      <dgm:prSet presAssocID="{8818A0C8-E084-418E-8423-DC54E662EB2B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DA5AD5D-2E2C-46A1-855E-0692D8A4E15E}" type="presOf" srcId="{573A0308-A6F9-4A28-895D-DF7A5EEE5250}" destId="{7E0AB0DA-DF19-45E1-B38F-1FC0A72E026A}" srcOrd="0" destOrd="0" presId="urn:microsoft.com/office/officeart/2005/8/layout/vList5"/>
    <dgm:cxn modelId="{21EBD1FF-6989-49FE-B435-ADEA15DA61FD}" type="presOf" srcId="{7265A94F-538A-49D5-9BA2-D686DB7B2B0A}" destId="{FE1AAEEF-3397-41DF-B641-84E9E01AA013}" srcOrd="0" destOrd="0" presId="urn:microsoft.com/office/officeart/2005/8/layout/vList5"/>
    <dgm:cxn modelId="{6D056C9A-6945-457B-9453-F2A1DEBD2A71}" srcId="{98525E5C-7354-419A-9061-5B654ED532D9}" destId="{8818A0C8-E084-418E-8423-DC54E662EB2B}" srcOrd="2" destOrd="0" parTransId="{D7CCA13C-123A-45B1-883D-5CD27DDBF1EE}" sibTransId="{1ACED7F7-1590-4EEA-AF3D-9C5C87DF9CCD}"/>
    <dgm:cxn modelId="{E381D0BA-39C9-42F3-89F2-FAFE0C2BDF95}" type="presOf" srcId="{8818A0C8-E084-418E-8423-DC54E662EB2B}" destId="{F4F7AC1C-670A-44E0-95F0-05FB5AE008B8}" srcOrd="0" destOrd="0" presId="urn:microsoft.com/office/officeart/2005/8/layout/vList5"/>
    <dgm:cxn modelId="{1461171C-9303-42E8-9EB4-87FB3077F3E0}" type="presOf" srcId="{CF22D099-F25D-4917-BDB2-300723046FA8}" destId="{3F8CD6DC-63EA-4442-BF2B-46CF9580E9ED}" srcOrd="0" destOrd="0" presId="urn:microsoft.com/office/officeart/2005/8/layout/vList5"/>
    <dgm:cxn modelId="{B2D69DF0-E54B-4E3E-BBFA-D495BB0F1BD7}" srcId="{98525E5C-7354-419A-9061-5B654ED532D9}" destId="{7265A94F-538A-49D5-9BA2-D686DB7B2B0A}" srcOrd="0" destOrd="0" parTransId="{69F48793-9F8B-417D-B326-2A6F81BBE835}" sibTransId="{28118A55-29D5-4ECF-B9AF-5F907EB25138}"/>
    <dgm:cxn modelId="{15E6A6F1-1B03-495C-A4F4-7A1E679CD8B7}" type="presOf" srcId="{51C018E3-C01A-4234-8F92-5D11BD8843E9}" destId="{C8DB3707-DA2C-45CB-AE14-601005FBF735}" srcOrd="0" destOrd="0" presId="urn:microsoft.com/office/officeart/2005/8/layout/vList5"/>
    <dgm:cxn modelId="{4C90E40C-6864-407A-943F-212019C562D3}" srcId="{98525E5C-7354-419A-9061-5B654ED532D9}" destId="{573A0308-A6F9-4A28-895D-DF7A5EEE5250}" srcOrd="1" destOrd="0" parTransId="{45C7BEB6-5D96-4244-A299-99A08F4CB6C2}" sibTransId="{61232527-3CD8-44F4-9FB3-20AB115081EE}"/>
    <dgm:cxn modelId="{FB07DB9B-10DF-4FDC-9DC8-E7D8C8EFF1C2}" srcId="{7265A94F-538A-49D5-9BA2-D686DB7B2B0A}" destId="{51C018E3-C01A-4234-8F92-5D11BD8843E9}" srcOrd="0" destOrd="0" parTransId="{827C7214-FB70-4276-A589-E11312E3E4F4}" sibTransId="{91C6D408-A558-4D56-BA74-62911DB4224C}"/>
    <dgm:cxn modelId="{1748E1A4-265D-4D78-84DA-B57E378A0EE2}" srcId="{573A0308-A6F9-4A28-895D-DF7A5EEE5250}" destId="{CF22D099-F25D-4917-BDB2-300723046FA8}" srcOrd="0" destOrd="0" parTransId="{51BEDE63-63D0-47BA-92EB-30092072D9FB}" sibTransId="{F7CCAE01-B674-4F09-A04C-F5DE8AA8D83D}"/>
    <dgm:cxn modelId="{D52E252F-A207-4685-A822-F494ABD96D76}" type="presOf" srcId="{DA1055F6-D3FA-4BE9-928A-D3D9B1202E25}" destId="{72E64FCB-1FE4-4935-B080-02E9699B9297}" srcOrd="0" destOrd="0" presId="urn:microsoft.com/office/officeart/2005/8/layout/vList5"/>
    <dgm:cxn modelId="{B96327C1-9A61-4123-87F7-2928534F9C91}" srcId="{8818A0C8-E084-418E-8423-DC54E662EB2B}" destId="{DA1055F6-D3FA-4BE9-928A-D3D9B1202E25}" srcOrd="0" destOrd="0" parTransId="{32ED8734-277B-46F9-888D-F58CA3E25457}" sibTransId="{D5116E14-527D-4A63-9D3F-425973FDC8E1}"/>
    <dgm:cxn modelId="{0F839421-234E-4D74-AC13-10DBC13185AD}" type="presOf" srcId="{98525E5C-7354-419A-9061-5B654ED532D9}" destId="{5FA0EA9A-AF35-4D27-A64F-AC03DF63B4A2}" srcOrd="0" destOrd="0" presId="urn:microsoft.com/office/officeart/2005/8/layout/vList5"/>
    <dgm:cxn modelId="{408489B1-0E8C-450C-B5CC-C61F78CE44E0}" type="presParOf" srcId="{5FA0EA9A-AF35-4D27-A64F-AC03DF63B4A2}" destId="{6B0BC2F1-CB28-4748-8666-3EDCAF2CA2C7}" srcOrd="0" destOrd="0" presId="urn:microsoft.com/office/officeart/2005/8/layout/vList5"/>
    <dgm:cxn modelId="{5563EBA8-B709-4BC7-9044-96CA08A7389E}" type="presParOf" srcId="{6B0BC2F1-CB28-4748-8666-3EDCAF2CA2C7}" destId="{FE1AAEEF-3397-41DF-B641-84E9E01AA013}" srcOrd="0" destOrd="0" presId="urn:microsoft.com/office/officeart/2005/8/layout/vList5"/>
    <dgm:cxn modelId="{B55CF573-BCAF-4B07-9417-C81C163107A6}" type="presParOf" srcId="{6B0BC2F1-CB28-4748-8666-3EDCAF2CA2C7}" destId="{C8DB3707-DA2C-45CB-AE14-601005FBF735}" srcOrd="1" destOrd="0" presId="urn:microsoft.com/office/officeart/2005/8/layout/vList5"/>
    <dgm:cxn modelId="{E3D3A904-DF72-4C45-BE99-AA3CA1DF7C5F}" type="presParOf" srcId="{5FA0EA9A-AF35-4D27-A64F-AC03DF63B4A2}" destId="{198E9B2C-3B88-4179-B44C-9C66B35A9DEA}" srcOrd="1" destOrd="0" presId="urn:microsoft.com/office/officeart/2005/8/layout/vList5"/>
    <dgm:cxn modelId="{CC3D64DE-31AF-4472-8FD0-C0AC4E81002F}" type="presParOf" srcId="{5FA0EA9A-AF35-4D27-A64F-AC03DF63B4A2}" destId="{7AB11408-FCE1-4559-B244-DF2B1648A051}" srcOrd="2" destOrd="0" presId="urn:microsoft.com/office/officeart/2005/8/layout/vList5"/>
    <dgm:cxn modelId="{0396EF38-DA66-4E18-8D0B-EAA84D4488AF}" type="presParOf" srcId="{7AB11408-FCE1-4559-B244-DF2B1648A051}" destId="{7E0AB0DA-DF19-45E1-B38F-1FC0A72E026A}" srcOrd="0" destOrd="0" presId="urn:microsoft.com/office/officeart/2005/8/layout/vList5"/>
    <dgm:cxn modelId="{51B79F9B-F29D-41E0-9DB3-E5DD3C9C6B38}" type="presParOf" srcId="{7AB11408-FCE1-4559-B244-DF2B1648A051}" destId="{3F8CD6DC-63EA-4442-BF2B-46CF9580E9ED}" srcOrd="1" destOrd="0" presId="urn:microsoft.com/office/officeart/2005/8/layout/vList5"/>
    <dgm:cxn modelId="{1A137BE6-25E1-4CEB-B19D-7C3A5286E4F8}" type="presParOf" srcId="{5FA0EA9A-AF35-4D27-A64F-AC03DF63B4A2}" destId="{4E9F090E-1564-4E98-8B5C-A7780D070DB9}" srcOrd="3" destOrd="0" presId="urn:microsoft.com/office/officeart/2005/8/layout/vList5"/>
    <dgm:cxn modelId="{391E1EED-3A1F-4C18-AA70-72E889DC2B79}" type="presParOf" srcId="{5FA0EA9A-AF35-4D27-A64F-AC03DF63B4A2}" destId="{CA8A62A9-CD25-47DB-B8E3-56FC30C3E158}" srcOrd="4" destOrd="0" presId="urn:microsoft.com/office/officeart/2005/8/layout/vList5"/>
    <dgm:cxn modelId="{29BCB278-4A40-458F-8DD5-D0BEAB5402B8}" type="presParOf" srcId="{CA8A62A9-CD25-47DB-B8E3-56FC30C3E158}" destId="{F4F7AC1C-670A-44E0-95F0-05FB5AE008B8}" srcOrd="0" destOrd="0" presId="urn:microsoft.com/office/officeart/2005/8/layout/vList5"/>
    <dgm:cxn modelId="{ADBA0FB4-3667-4928-834C-EBC48834A40A}" type="presParOf" srcId="{CA8A62A9-CD25-47DB-B8E3-56FC30C3E158}" destId="{72E64FCB-1FE4-4935-B080-02E9699B929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65BD829-D7CB-46E2-A9E4-82B9074E35C5}">
      <dsp:nvSpPr>
        <dsp:cNvPr id="0" name=""/>
        <dsp:cNvSpPr/>
      </dsp:nvSpPr>
      <dsp:spPr>
        <a:xfrm>
          <a:off x="375049" y="428"/>
          <a:ext cx="1875247" cy="1875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/>
            <a:t>Материально-правовая классификация</a:t>
          </a:r>
          <a:endParaRPr lang="ru-RU" sz="1100" b="1" i="1" kern="1200" dirty="0"/>
        </a:p>
      </dsp:txBody>
      <dsp:txXfrm>
        <a:off x="375049" y="428"/>
        <a:ext cx="1875247" cy="1875247"/>
      </dsp:txXfrm>
    </dsp:sp>
    <dsp:sp modelId="{831D20AA-5E77-443A-829E-D4A2D29061B1}">
      <dsp:nvSpPr>
        <dsp:cNvPr id="0" name=""/>
        <dsp:cNvSpPr/>
      </dsp:nvSpPr>
      <dsp:spPr>
        <a:xfrm>
          <a:off x="768851" y="2027946"/>
          <a:ext cx="1087643" cy="1087643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768851" y="2027946"/>
        <a:ext cx="1087643" cy="1087643"/>
      </dsp:txXfrm>
    </dsp:sp>
    <dsp:sp modelId="{1B748890-6A16-4BEE-8D37-158703C58802}">
      <dsp:nvSpPr>
        <dsp:cNvPr id="0" name=""/>
        <dsp:cNvSpPr/>
      </dsp:nvSpPr>
      <dsp:spPr>
        <a:xfrm>
          <a:off x="375049" y="3267859"/>
          <a:ext cx="1875247" cy="18752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b="1" i="1" kern="1200" dirty="0" smtClean="0"/>
            <a:t>Процессуально-правовая классификация</a:t>
          </a:r>
          <a:endParaRPr lang="ru-RU" sz="1100" b="1" i="1" kern="1200" dirty="0"/>
        </a:p>
      </dsp:txBody>
      <dsp:txXfrm>
        <a:off x="375049" y="3267859"/>
        <a:ext cx="1875247" cy="1875247"/>
      </dsp:txXfrm>
    </dsp:sp>
    <dsp:sp modelId="{3106A77B-765F-42B3-A498-ACAE0F68BB80}">
      <dsp:nvSpPr>
        <dsp:cNvPr id="0" name=""/>
        <dsp:cNvSpPr/>
      </dsp:nvSpPr>
      <dsp:spPr>
        <a:xfrm>
          <a:off x="2531584" y="2222971"/>
          <a:ext cx="596328" cy="69759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/>
        </a:p>
      </dsp:txBody>
      <dsp:txXfrm>
        <a:off x="2531584" y="2222971"/>
        <a:ext cx="596328" cy="697592"/>
      </dsp:txXfrm>
    </dsp:sp>
    <dsp:sp modelId="{215EF3B1-066F-48F6-B983-42758966D7E7}">
      <dsp:nvSpPr>
        <dsp:cNvPr id="0" name=""/>
        <dsp:cNvSpPr/>
      </dsp:nvSpPr>
      <dsp:spPr>
        <a:xfrm>
          <a:off x="3375445" y="696520"/>
          <a:ext cx="3750495" cy="375049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/>
            <a:t>критерии классификации исков</a:t>
          </a:r>
        </a:p>
      </dsp:txBody>
      <dsp:txXfrm>
        <a:off x="3375445" y="696520"/>
        <a:ext cx="3750495" cy="375049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8DB3707-DA2C-45CB-AE14-601005FBF735}">
      <dsp:nvSpPr>
        <dsp:cNvPr id="0" name=""/>
        <dsp:cNvSpPr/>
      </dsp:nvSpPr>
      <dsp:spPr>
        <a:xfrm rot="5400000">
          <a:off x="5256887" y="-2063530"/>
          <a:ext cx="1047750" cy="54407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i="1" kern="1200" dirty="0" smtClean="0"/>
            <a:t>сущность состоит в том, чтобы устранить спорность и неопределенность права. </a:t>
          </a:r>
          <a:endParaRPr lang="ru-RU" sz="1500" i="1" kern="1200" dirty="0"/>
        </a:p>
      </dsp:txBody>
      <dsp:txXfrm rot="5400000">
        <a:off x="5256887" y="-2063530"/>
        <a:ext cx="1047750" cy="5440718"/>
      </dsp:txXfrm>
    </dsp:sp>
    <dsp:sp modelId="{FE1AAEEF-3397-41DF-B641-84E9E01AA013}">
      <dsp:nvSpPr>
        <dsp:cNvPr id="0" name=""/>
        <dsp:cNvSpPr/>
      </dsp:nvSpPr>
      <dsp:spPr>
        <a:xfrm>
          <a:off x="0" y="1984"/>
          <a:ext cx="306040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Иски о признании</a:t>
          </a:r>
          <a:endParaRPr lang="ru-RU" sz="2000" kern="1200" dirty="0"/>
        </a:p>
      </dsp:txBody>
      <dsp:txXfrm>
        <a:off x="0" y="1984"/>
        <a:ext cx="3060403" cy="1309687"/>
      </dsp:txXfrm>
    </dsp:sp>
    <dsp:sp modelId="{3F8CD6DC-63EA-4442-BF2B-46CF9580E9ED}">
      <dsp:nvSpPr>
        <dsp:cNvPr id="0" name=""/>
        <dsp:cNvSpPr/>
      </dsp:nvSpPr>
      <dsp:spPr>
        <a:xfrm rot="5400000">
          <a:off x="5256887" y="-688359"/>
          <a:ext cx="1047750" cy="54407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i="1" kern="1200" dirty="0" smtClean="0"/>
            <a:t>особенность состоит в том, что в них происходит соединение двух требований: о признании спорного права с последующим требованием о присуждении ответчика к выполнению обязанности.</a:t>
          </a:r>
          <a:endParaRPr lang="ru-RU" sz="1500" i="1" kern="1200" dirty="0"/>
        </a:p>
      </dsp:txBody>
      <dsp:txXfrm rot="5400000">
        <a:off x="5256887" y="-688359"/>
        <a:ext cx="1047750" cy="5440718"/>
      </dsp:txXfrm>
    </dsp:sp>
    <dsp:sp modelId="{7E0AB0DA-DF19-45E1-B38F-1FC0A72E026A}">
      <dsp:nvSpPr>
        <dsp:cNvPr id="0" name=""/>
        <dsp:cNvSpPr/>
      </dsp:nvSpPr>
      <dsp:spPr>
        <a:xfrm>
          <a:off x="0" y="1377156"/>
          <a:ext cx="306040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Иски о присуждении</a:t>
          </a:r>
          <a:endParaRPr lang="ru-RU" sz="2000" kern="1200" dirty="0"/>
        </a:p>
      </dsp:txBody>
      <dsp:txXfrm>
        <a:off x="0" y="1377156"/>
        <a:ext cx="3060403" cy="1309687"/>
      </dsp:txXfrm>
    </dsp:sp>
    <dsp:sp modelId="{72E64FCB-1FE4-4935-B080-02E9699B9297}">
      <dsp:nvSpPr>
        <dsp:cNvPr id="0" name=""/>
        <dsp:cNvSpPr/>
      </dsp:nvSpPr>
      <dsp:spPr>
        <a:xfrm rot="5400000">
          <a:off x="5256887" y="686812"/>
          <a:ext cx="1047750" cy="5440718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i="1" kern="1200" dirty="0" smtClean="0"/>
            <a:t>направлены на создание, изменение и прекращение юридических отношений.</a:t>
          </a:r>
          <a:endParaRPr lang="ru-RU" sz="1500" i="1" kern="1200" dirty="0"/>
        </a:p>
      </dsp:txBody>
      <dsp:txXfrm rot="5400000">
        <a:off x="5256887" y="686812"/>
        <a:ext cx="1047750" cy="5440718"/>
      </dsp:txXfrm>
    </dsp:sp>
    <dsp:sp modelId="{F4F7AC1C-670A-44E0-95F0-05FB5AE008B8}">
      <dsp:nvSpPr>
        <dsp:cNvPr id="0" name=""/>
        <dsp:cNvSpPr/>
      </dsp:nvSpPr>
      <dsp:spPr>
        <a:xfrm>
          <a:off x="0" y="2752328"/>
          <a:ext cx="3060403" cy="130968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/>
            <a:t>Преобразовательные иски</a:t>
          </a:r>
          <a:endParaRPr lang="ru-RU" sz="2000" kern="1200" dirty="0"/>
        </a:p>
      </dsp:txBody>
      <dsp:txXfrm>
        <a:off x="0" y="2752328"/>
        <a:ext cx="3060403" cy="13096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4B75CAA-9EAD-4D72-B636-549F1CBBF8AE}" type="datetimeFigureOut">
              <a:rPr lang="ru-RU" smtClean="0"/>
              <a:t>14.03.2016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DCC2DE8-4245-4198-83B3-220EF309077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1643050"/>
            <a:ext cx="7772400" cy="1829761"/>
          </a:xfrm>
        </p:spPr>
        <p:txBody>
          <a:bodyPr>
            <a:normAutofit/>
          </a:bodyPr>
          <a:lstStyle/>
          <a:p>
            <a:pPr algn="r"/>
            <a:r>
              <a:rPr lang="ru-RU" sz="5000" dirty="0" smtClean="0"/>
              <a:t>Классификация исков</a:t>
            </a:r>
            <a:endParaRPr lang="ru-RU" sz="5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5000636"/>
            <a:ext cx="7772400" cy="1199704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/>
              <a:t>Выполнила: Лазарь А.А. П-43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7467600" cy="846158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Классификация исков</a:t>
            </a:r>
            <a:endParaRPr lang="ru-RU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785786" y="1357298"/>
          <a:ext cx="7500990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Стрелка углом 17"/>
          <p:cNvSpPr/>
          <p:nvPr/>
        </p:nvSpPr>
        <p:spPr>
          <a:xfrm rot="10800000">
            <a:off x="7500958" y="4214817"/>
            <a:ext cx="1048538" cy="860357"/>
          </a:xfrm>
          <a:prstGeom prst="bentArrow">
            <a:avLst>
              <a:gd name="adj1" fmla="val 20662"/>
              <a:gd name="adj2" fmla="val 25000"/>
              <a:gd name="adj3" fmla="val 20662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0"/>
            <a:ext cx="7467600" cy="928710"/>
          </a:xfrm>
        </p:spPr>
        <p:txBody>
          <a:bodyPr>
            <a:normAutofit/>
          </a:bodyPr>
          <a:lstStyle/>
          <a:p>
            <a:pPr algn="ctr"/>
            <a:r>
              <a:rPr lang="ru-RU" sz="2600" i="1" dirty="0" smtClean="0"/>
              <a:t>Материально-правовая классификация исков</a:t>
            </a:r>
            <a:endParaRPr lang="ru-RU" sz="2600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928670"/>
            <a:ext cx="8858280" cy="5572164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000" dirty="0" smtClean="0"/>
              <a:t>		</a:t>
            </a:r>
            <a:r>
              <a:rPr lang="ru-RU" sz="2200" dirty="0" smtClean="0"/>
              <a:t>В зависимости </a:t>
            </a:r>
            <a:r>
              <a:rPr lang="ru-RU" sz="2200" dirty="0" smtClean="0"/>
              <a:t>от характера спорного материального правоотношения по отраслям и институтам гражданского, административного</a:t>
            </a:r>
            <a:r>
              <a:rPr lang="ru-RU" sz="2200" dirty="0" smtClean="0"/>
              <a:t>, </a:t>
            </a:r>
            <a:r>
              <a:rPr lang="ru-RU" sz="2200" dirty="0" smtClean="0"/>
              <a:t>и других отраслей </a:t>
            </a:r>
            <a:r>
              <a:rPr lang="ru-RU" sz="2200" dirty="0" smtClean="0"/>
              <a:t>права </a:t>
            </a:r>
            <a:r>
              <a:rPr lang="ru-RU" sz="2200" b="1" i="1" dirty="0" smtClean="0"/>
              <a:t>выделяются иски</a:t>
            </a:r>
            <a:r>
              <a:rPr lang="ru-RU" sz="2200" b="1" dirty="0" smtClean="0"/>
              <a:t>, </a:t>
            </a:r>
            <a:r>
              <a:rPr lang="ru-RU" sz="2200" b="1" i="1" dirty="0" smtClean="0"/>
              <a:t>возникающие из</a:t>
            </a:r>
            <a:r>
              <a:rPr lang="ru-RU" sz="2200" b="1" i="1" dirty="0" smtClean="0"/>
              <a:t>:</a:t>
            </a:r>
          </a:p>
          <a:p>
            <a:pPr algn="just">
              <a:buNone/>
            </a:pPr>
            <a:endParaRPr lang="ru-RU" sz="2200" b="1" i="1" dirty="0" smtClean="0"/>
          </a:p>
          <a:p>
            <a:pPr algn="r">
              <a:buNone/>
            </a:pPr>
            <a:r>
              <a:rPr lang="ru-RU" sz="2000" i="1" dirty="0" smtClean="0"/>
              <a:t>   гражданских                                     административных и иных          правоотношений</a:t>
            </a:r>
          </a:p>
          <a:p>
            <a:pPr algn="just">
              <a:buNone/>
            </a:pPr>
            <a:r>
              <a:rPr lang="ru-RU" sz="2000" dirty="0" smtClean="0"/>
              <a:t>                    иски из обязательственных правоотношений</a:t>
            </a:r>
          </a:p>
          <a:p>
            <a:pPr algn="just">
              <a:buNone/>
            </a:pPr>
            <a:r>
              <a:rPr lang="ru-RU" sz="2000" dirty="0" smtClean="0"/>
              <a:t> </a:t>
            </a:r>
            <a:r>
              <a:rPr lang="ru-RU" sz="2000" dirty="0" smtClean="0"/>
              <a:t>                   иски из причинения внедоговорного вреда </a:t>
            </a:r>
          </a:p>
          <a:p>
            <a:pPr algn="just">
              <a:buNone/>
            </a:pPr>
            <a:r>
              <a:rPr lang="ru-RU" sz="2000" dirty="0" smtClean="0"/>
              <a:t>                                             </a:t>
            </a:r>
            <a:r>
              <a:rPr lang="ru-RU" sz="2000" i="1" dirty="0" smtClean="0"/>
              <a:t>иски из договоров купли-продажи</a:t>
            </a:r>
          </a:p>
          <a:p>
            <a:pPr algn="just">
              <a:buNone/>
            </a:pPr>
            <a:r>
              <a:rPr lang="ru-RU" sz="2000" i="1" dirty="0" smtClean="0"/>
              <a:t>                                                 договоров мены, хранения и т.д.    </a:t>
            </a:r>
          </a:p>
          <a:p>
            <a:pPr algn="just">
              <a:buNone/>
            </a:pPr>
            <a:r>
              <a:rPr lang="ru-RU" sz="2000" i="1" dirty="0" smtClean="0"/>
              <a:t>                                                                  </a:t>
            </a:r>
          </a:p>
          <a:p>
            <a:pPr algn="just">
              <a:buNone/>
            </a:pPr>
            <a:endParaRPr lang="ru-RU" sz="2200" b="1" i="1" dirty="0" smtClean="0"/>
          </a:p>
          <a:p>
            <a:pPr algn="just">
              <a:buNone/>
            </a:pPr>
            <a:r>
              <a:rPr lang="ru-RU" sz="2200" dirty="0" smtClean="0"/>
              <a:t>		</a:t>
            </a:r>
            <a:endParaRPr lang="ru-RU" sz="2200" dirty="0"/>
          </a:p>
        </p:txBody>
      </p:sp>
      <p:sp>
        <p:nvSpPr>
          <p:cNvPr id="8" name="Стрелка вправо 7"/>
          <p:cNvSpPr/>
          <p:nvPr/>
        </p:nvSpPr>
        <p:spPr>
          <a:xfrm rot="1565623">
            <a:off x="5712563" y="2464962"/>
            <a:ext cx="857256" cy="1875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rot="9193696">
            <a:off x="2284275" y="2468535"/>
            <a:ext cx="857256" cy="19641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углом вверх 11"/>
          <p:cNvSpPr/>
          <p:nvPr/>
        </p:nvSpPr>
        <p:spPr>
          <a:xfrm rot="5400000">
            <a:off x="785786" y="3143248"/>
            <a:ext cx="571504" cy="5715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углом вверх 12"/>
          <p:cNvSpPr/>
          <p:nvPr/>
        </p:nvSpPr>
        <p:spPr>
          <a:xfrm rot="5400000">
            <a:off x="785786" y="3643314"/>
            <a:ext cx="571504" cy="57150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азвернутая стрелка 15"/>
          <p:cNvSpPr/>
          <p:nvPr/>
        </p:nvSpPr>
        <p:spPr>
          <a:xfrm rot="5400000">
            <a:off x="7465239" y="3607595"/>
            <a:ext cx="1143008" cy="1071570"/>
          </a:xfrm>
          <a:prstGeom prst="uturnArrow">
            <a:avLst>
              <a:gd name="adj1" fmla="val 16293"/>
              <a:gd name="adj2" fmla="val 25000"/>
              <a:gd name="adj3" fmla="val 16293"/>
              <a:gd name="adj4" fmla="val 43750"/>
              <a:gd name="adj5" fmla="val 10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285728"/>
            <a:ext cx="8358246" cy="6188224"/>
          </a:xfrm>
        </p:spPr>
        <p:txBody>
          <a:bodyPr/>
          <a:lstStyle/>
          <a:p>
            <a:pPr algn="just">
              <a:buNone/>
            </a:pPr>
            <a:r>
              <a:rPr lang="ru-RU" sz="1800" dirty="0" smtClean="0"/>
              <a:t>		</a:t>
            </a:r>
          </a:p>
          <a:p>
            <a:pPr algn="just">
              <a:buNone/>
            </a:pPr>
            <a:endParaRPr lang="ru-RU" sz="1800" dirty="0" smtClean="0"/>
          </a:p>
          <a:p>
            <a:pPr algn="just">
              <a:buNone/>
            </a:pPr>
            <a:r>
              <a:rPr lang="ru-RU" sz="1800" dirty="0" smtClean="0"/>
              <a:t>		</a:t>
            </a:r>
            <a:r>
              <a:rPr lang="ru-RU" dirty="0" smtClean="0"/>
              <a:t>Практическое значение материально-правовой классификации заключается в следующем: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лежит в основе судебной статистики;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/>
              <a:t>на ее основе осуществляется обобщение судебной практики по определенным категориям гражданских дел.</a:t>
            </a:r>
          </a:p>
          <a:p>
            <a:pPr algn="just">
              <a:buNone/>
            </a:pPr>
            <a:r>
              <a:rPr lang="ru-RU" dirty="0" smtClean="0"/>
              <a:t>		Материально-правовая </a:t>
            </a:r>
            <a:r>
              <a:rPr lang="ru-RU" dirty="0" smtClean="0"/>
              <a:t>классификация исков позволяет правильно определить направление и объем судебной защиты, подведомственность спора и его субъектный состав, а также выявить специфику процессуальных особенностей данного спора.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Процессуально-правовая классификация исков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115328" cy="4873752"/>
          </a:xfrm>
        </p:spPr>
        <p:txBody>
          <a:bodyPr/>
          <a:lstStyle/>
          <a:p>
            <a:pPr algn="just">
              <a:buNone/>
            </a:pPr>
            <a:r>
              <a:rPr lang="ru-RU" i="1" dirty="0" smtClean="0"/>
              <a:t>		</a:t>
            </a:r>
            <a:r>
              <a:rPr lang="ru-RU" sz="2600" i="1" dirty="0" smtClean="0"/>
              <a:t>По </a:t>
            </a:r>
            <a:r>
              <a:rPr lang="ru-RU" sz="2600" dirty="0" smtClean="0"/>
              <a:t>процессуально-правовому критерию иски классифицируются </a:t>
            </a:r>
            <a:r>
              <a:rPr lang="ru-RU" sz="2600" dirty="0" smtClean="0"/>
              <a:t>на: </a:t>
            </a:r>
            <a:endParaRPr lang="ru-RU" sz="2600" dirty="0"/>
          </a:p>
        </p:txBody>
      </p:sp>
      <p:graphicFrame>
        <p:nvGraphicFramePr>
          <p:cNvPr id="20" name="Схема 19"/>
          <p:cNvGraphicFramePr/>
          <p:nvPr/>
        </p:nvGraphicFramePr>
        <p:xfrm>
          <a:off x="142844" y="2428868"/>
          <a:ext cx="8501122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7467600" cy="846158"/>
          </a:xfrm>
        </p:spPr>
        <p:txBody>
          <a:bodyPr/>
          <a:lstStyle/>
          <a:p>
            <a:pPr algn="ctr"/>
            <a:r>
              <a:rPr lang="ru-RU" dirty="0" smtClean="0"/>
              <a:t>Другие виды исков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8215370" cy="5572140"/>
          </a:xfrm>
        </p:spPr>
        <p:txBody>
          <a:bodyPr/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dirty="0" smtClean="0"/>
              <a:t>	</a:t>
            </a:r>
            <a:r>
              <a:rPr lang="ru-RU" b="1" i="1" dirty="0" smtClean="0"/>
              <a:t>По характеру защищаемых интересов:</a:t>
            </a:r>
            <a:endParaRPr lang="ru-RU" b="1" i="1" dirty="0" smtClean="0"/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/>
              <a:t>Личные (направлены </a:t>
            </a:r>
            <a:r>
              <a:rPr lang="ru-RU" sz="2200" dirty="0" smtClean="0"/>
              <a:t>на </a:t>
            </a:r>
            <a:r>
              <a:rPr lang="ru-RU" sz="2200" dirty="0" smtClean="0"/>
              <a:t>защиту собственных интересов);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/>
              <a:t>Иски в защиту публичных интересов (</a:t>
            </a:r>
            <a:r>
              <a:rPr lang="ru-RU" sz="2200" dirty="0" smtClean="0"/>
              <a:t>направлены в основном на  </a:t>
            </a:r>
            <a:r>
              <a:rPr lang="ru-RU" sz="2200" dirty="0" smtClean="0"/>
              <a:t>защиту имущественных прав государства </a:t>
            </a:r>
            <a:r>
              <a:rPr lang="ru-RU" sz="2200" dirty="0" smtClean="0"/>
              <a:t>(общества</a:t>
            </a:r>
            <a:r>
              <a:rPr lang="ru-RU" sz="2200" dirty="0" smtClean="0"/>
              <a:t>));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/>
              <a:t>Иски в защиту интересов других лиц (</a:t>
            </a:r>
            <a:r>
              <a:rPr lang="ru-RU" sz="2200" dirty="0" smtClean="0"/>
              <a:t>направлены на защиту интересов </a:t>
            </a:r>
            <a:r>
              <a:rPr lang="ru-RU" sz="2200" dirty="0" smtClean="0"/>
              <a:t>не самого  </a:t>
            </a:r>
            <a:r>
              <a:rPr lang="ru-RU" sz="2200" dirty="0" smtClean="0"/>
              <a:t>истца,  а  других  лиц,  когда  истец  уполномочен  в  силу  закона  </a:t>
            </a:r>
            <a:r>
              <a:rPr lang="ru-RU" sz="2200" dirty="0" smtClean="0"/>
              <a:t>на возбуждение </a:t>
            </a:r>
            <a:r>
              <a:rPr lang="ru-RU" sz="2200" dirty="0" smtClean="0"/>
              <a:t>дел в их интересах </a:t>
            </a:r>
            <a:r>
              <a:rPr lang="ru-RU" sz="2200" dirty="0" smtClean="0"/>
              <a:t>);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200" dirty="0" smtClean="0"/>
              <a:t>Косвенные.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4136CF89BB20794CB8162050F86E0FBB" ma:contentTypeVersion="0" ma:contentTypeDescription="Создание документа." ma:contentTypeScope="" ma:versionID="7e4c103b61a28e60d0588a268d02a97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3C0312B-AD8E-473B-8C34-A2E60ACD62EC}"/>
</file>

<file path=customXml/itemProps2.xml><?xml version="1.0" encoding="utf-8"?>
<ds:datastoreItem xmlns:ds="http://schemas.openxmlformats.org/officeDocument/2006/customXml" ds:itemID="{A91154F8-8F37-479B-A438-C796FE037738}"/>
</file>

<file path=customXml/itemProps3.xml><?xml version="1.0" encoding="utf-8"?>
<ds:datastoreItem xmlns:ds="http://schemas.openxmlformats.org/officeDocument/2006/customXml" ds:itemID="{E9591BFD-4EF8-481D-A632-A0D96CA6AEFC}"/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260</TotalTime>
  <Words>83</Words>
  <Application>Microsoft Office PowerPoint</Application>
  <PresentationFormat>Экран (4:3)</PresentationFormat>
  <Paragraphs>37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Эркер</vt:lpstr>
      <vt:lpstr>Классификация исков</vt:lpstr>
      <vt:lpstr>Классификация исков</vt:lpstr>
      <vt:lpstr>Материально-правовая классификация исков</vt:lpstr>
      <vt:lpstr>Слайд 4</vt:lpstr>
      <vt:lpstr>Процессуально-правовая классификация исков</vt:lpstr>
      <vt:lpstr>Другие виды исков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азхус</dc:creator>
  <cp:lastModifiedBy>азхус</cp:lastModifiedBy>
  <cp:revision>27</cp:revision>
  <dcterms:created xsi:type="dcterms:W3CDTF">2016-03-14T16:54:56Z</dcterms:created>
  <dcterms:modified xsi:type="dcterms:W3CDTF">2016-03-14T21:15:47Z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0x0101004136CF89BB20794CB8162050F86E0FBB</vt:lpwstr>
  </property>
</Properties>
</file>